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9" r:id="rId2"/>
    <p:sldId id="284" r:id="rId3"/>
    <p:sldId id="309" r:id="rId4"/>
    <p:sldId id="310" r:id="rId5"/>
    <p:sldId id="305" r:id="rId6"/>
    <p:sldId id="306" r:id="rId7"/>
    <p:sldId id="308" r:id="rId8"/>
    <p:sldId id="301" r:id="rId9"/>
    <p:sldId id="302" r:id="rId10"/>
    <p:sldId id="303" r:id="rId11"/>
    <p:sldId id="307" r:id="rId12"/>
    <p:sldId id="304" r:id="rId13"/>
    <p:sldId id="31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98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4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36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80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08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21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63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41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43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1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2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7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06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284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외, 물, 자연, 남자이(가) 표시된 사진&#10;&#10;자동 생성된 설명">
            <a:extLst>
              <a:ext uri="{FF2B5EF4-FFF2-40B4-BE49-F238E27FC236}">
                <a16:creationId xmlns:a16="http://schemas.microsoft.com/office/drawing/2014/main" id="{4D7477A6-39A8-4642-8DC6-EE96DDA7AC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687614"/>
            <a:ext cx="12192000" cy="2170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4738461" y="2321004"/>
            <a:ext cx="27150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로그인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8CDED-E230-A584-3731-9552433B4A97}"/>
              </a:ext>
            </a:extLst>
          </p:cNvPr>
          <p:cNvSpPr txBox="1"/>
          <p:nvPr/>
        </p:nvSpPr>
        <p:spPr>
          <a:xfrm>
            <a:off x="10247919" y="3906454"/>
            <a:ext cx="2174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안시진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829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LOGIN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45222" y="2281114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3078087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132537-D9AC-4919-8A6E-B052AD40CF34}"/>
              </a:ext>
            </a:extLst>
          </p:cNvPr>
          <p:cNvSpPr txBox="1"/>
          <p:nvPr/>
        </p:nvSpPr>
        <p:spPr>
          <a:xfrm>
            <a:off x="2945222" y="4898853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342364-2FCC-2C7A-21CB-9F03BB54EF95}"/>
              </a:ext>
            </a:extLst>
          </p:cNvPr>
          <p:cNvSpPr txBox="1"/>
          <p:nvPr/>
        </p:nvSpPr>
        <p:spPr>
          <a:xfrm>
            <a:off x="409866" y="141108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회원정보 수정</a:t>
            </a:r>
          </a:p>
        </p:txBody>
      </p:sp>
      <p:pic>
        <p:nvPicPr>
          <p:cNvPr id="2" name="회원정보수정">
            <a:hlinkClick r:id="" action="ppaction://media"/>
            <a:extLst>
              <a:ext uri="{FF2B5EF4-FFF2-40B4-BE49-F238E27FC236}">
                <a16:creationId xmlns:a16="http://schemas.microsoft.com/office/drawing/2014/main" id="{027EA720-E7BF-DC99-8EF7-C15E2F0F0E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3363" y="1114143"/>
            <a:ext cx="5547368" cy="554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LOGIN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45222" y="2281114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3078087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132537-D9AC-4919-8A6E-B052AD40CF34}"/>
              </a:ext>
            </a:extLst>
          </p:cNvPr>
          <p:cNvSpPr txBox="1"/>
          <p:nvPr/>
        </p:nvSpPr>
        <p:spPr>
          <a:xfrm>
            <a:off x="2945222" y="4898853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DE22D-96AF-8B62-13FF-563609576CA7}"/>
              </a:ext>
            </a:extLst>
          </p:cNvPr>
          <p:cNvSpPr txBox="1"/>
          <p:nvPr/>
        </p:nvSpPr>
        <p:spPr>
          <a:xfrm>
            <a:off x="409866" y="141108"/>
            <a:ext cx="6833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첫 소셜 로그인 접속 시 추가 회원정보 저장</a:t>
            </a:r>
          </a:p>
        </p:txBody>
      </p:sp>
      <p:pic>
        <p:nvPicPr>
          <p:cNvPr id="2" name="소셜로그인 처음 가입시 회원가입으로 정보연동">
            <a:hlinkClick r:id="" action="ppaction://media"/>
            <a:extLst>
              <a:ext uri="{FF2B5EF4-FFF2-40B4-BE49-F238E27FC236}">
                <a16:creationId xmlns:a16="http://schemas.microsoft.com/office/drawing/2014/main" id="{B3FE2D4F-E980-D17F-8739-402F027C81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3363" y="1114143"/>
            <a:ext cx="5547368" cy="554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4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LOGIN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45222" y="2281114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3078087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132537-D9AC-4919-8A6E-B052AD40CF34}"/>
              </a:ext>
            </a:extLst>
          </p:cNvPr>
          <p:cNvSpPr txBox="1"/>
          <p:nvPr/>
        </p:nvSpPr>
        <p:spPr>
          <a:xfrm>
            <a:off x="2945222" y="4898853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342364-2FCC-2C7A-21CB-9F03BB54EF95}"/>
              </a:ext>
            </a:extLst>
          </p:cNvPr>
          <p:cNvSpPr txBox="1"/>
          <p:nvPr/>
        </p:nvSpPr>
        <p:spPr>
          <a:xfrm>
            <a:off x="409866" y="141108"/>
            <a:ext cx="457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 게시글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댓글 모아서 보기</a:t>
            </a:r>
          </a:p>
        </p:txBody>
      </p:sp>
      <p:pic>
        <p:nvPicPr>
          <p:cNvPr id="2" name="게시글모아보기,작성한페이지이동">
            <a:hlinkClick r:id="" action="ppaction://media"/>
            <a:extLst>
              <a:ext uri="{FF2B5EF4-FFF2-40B4-BE49-F238E27FC236}">
                <a16:creationId xmlns:a16="http://schemas.microsoft.com/office/drawing/2014/main" id="{47D8E051-B100-40C1-463E-05F77E086E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3363" y="1098055"/>
            <a:ext cx="5547368" cy="554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0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LOGIN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342364-2FCC-2C7A-21CB-9F03BB54EF95}"/>
              </a:ext>
            </a:extLst>
          </p:cNvPr>
          <p:cNvSpPr txBox="1"/>
          <p:nvPr/>
        </p:nvSpPr>
        <p:spPr>
          <a:xfrm>
            <a:off x="409866" y="141108"/>
            <a:ext cx="1028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느낀 점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EF8CDAA-9675-0BE6-4B21-82A1324A5D69}"/>
              </a:ext>
            </a:extLst>
          </p:cNvPr>
          <p:cNvSpPr/>
          <p:nvPr/>
        </p:nvSpPr>
        <p:spPr>
          <a:xfrm>
            <a:off x="1235364" y="1220684"/>
            <a:ext cx="9899072" cy="1491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21B70A-7DD7-76BC-74B4-8226CCB7397B}"/>
              </a:ext>
            </a:extLst>
          </p:cNvPr>
          <p:cNvSpPr/>
          <p:nvPr/>
        </p:nvSpPr>
        <p:spPr>
          <a:xfrm>
            <a:off x="1235364" y="1211505"/>
            <a:ext cx="1278233" cy="1491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A62986-B12F-C270-0E01-ABB7E36105DF}"/>
              </a:ext>
            </a:extLst>
          </p:cNvPr>
          <p:cNvSpPr txBox="1"/>
          <p:nvPr/>
        </p:nvSpPr>
        <p:spPr>
          <a:xfrm>
            <a:off x="1522962" y="1589111"/>
            <a:ext cx="703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1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164A83-6D72-1476-4763-CBB327689856}"/>
              </a:ext>
            </a:extLst>
          </p:cNvPr>
          <p:cNvSpPr txBox="1"/>
          <p:nvPr/>
        </p:nvSpPr>
        <p:spPr>
          <a:xfrm>
            <a:off x="2727836" y="1295120"/>
            <a:ext cx="7892709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로그인파트를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맡으면서 사용자의 정보를 안전하게 전달하고 보관하는 보안에 대해서 생각해보고 공부해보는 시간이 되었던 것 같습니다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A68646-2C99-7B7D-3D87-C7E63021B68F}"/>
              </a:ext>
            </a:extLst>
          </p:cNvPr>
          <p:cNvSpPr/>
          <p:nvPr/>
        </p:nvSpPr>
        <p:spPr>
          <a:xfrm>
            <a:off x="1235364" y="2998676"/>
            <a:ext cx="9899072" cy="1491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7694CE2-75B3-0AA2-D883-9CFC0A1CC8AF}"/>
              </a:ext>
            </a:extLst>
          </p:cNvPr>
          <p:cNvSpPr/>
          <p:nvPr/>
        </p:nvSpPr>
        <p:spPr>
          <a:xfrm>
            <a:off x="1235364" y="2989497"/>
            <a:ext cx="1278233" cy="1491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593F45-631D-F1D8-930B-4C9C03FE5B57}"/>
              </a:ext>
            </a:extLst>
          </p:cNvPr>
          <p:cNvSpPr txBox="1"/>
          <p:nvPr/>
        </p:nvSpPr>
        <p:spPr>
          <a:xfrm>
            <a:off x="1522962" y="3367103"/>
            <a:ext cx="703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2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92EC3A-14B5-D83F-4D5D-63169CBC5282}"/>
              </a:ext>
            </a:extLst>
          </p:cNvPr>
          <p:cNvSpPr txBox="1"/>
          <p:nvPr/>
        </p:nvSpPr>
        <p:spPr>
          <a:xfrm>
            <a:off x="2727836" y="3367103"/>
            <a:ext cx="7892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토큰의 만료기간을 하루로 설정해서 토큰이 탈취 당했을 때 악용될 가능성을 낮추었습니다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E0C8FAC-81C1-5701-B40C-25B39F2EC98C}"/>
              </a:ext>
            </a:extLst>
          </p:cNvPr>
          <p:cNvSpPr/>
          <p:nvPr/>
        </p:nvSpPr>
        <p:spPr>
          <a:xfrm>
            <a:off x="1235364" y="4758310"/>
            <a:ext cx="9899072" cy="1491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07CBC62-E412-3000-60F7-FBC51CC15121}"/>
              </a:ext>
            </a:extLst>
          </p:cNvPr>
          <p:cNvSpPr/>
          <p:nvPr/>
        </p:nvSpPr>
        <p:spPr>
          <a:xfrm>
            <a:off x="1235364" y="4749131"/>
            <a:ext cx="1278233" cy="1491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9A1CF0-C80C-B70B-B72C-B9E13C9B7B17}"/>
              </a:ext>
            </a:extLst>
          </p:cNvPr>
          <p:cNvSpPr txBox="1"/>
          <p:nvPr/>
        </p:nvSpPr>
        <p:spPr>
          <a:xfrm>
            <a:off x="1522962" y="5126737"/>
            <a:ext cx="703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3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489588-66C5-9467-8031-2BF8841FC960}"/>
              </a:ext>
            </a:extLst>
          </p:cNvPr>
          <p:cNvSpPr txBox="1"/>
          <p:nvPr/>
        </p:nvSpPr>
        <p:spPr>
          <a:xfrm>
            <a:off x="2801195" y="5150088"/>
            <a:ext cx="7892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시에  관리자와 일반유저의 역할을  나눠 토큰을 발급해서 통신시에 컨트롤러에서 역할별로 필터 할 수 있습니다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28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LOGIN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609DEE-AC8F-0BD1-DBE2-9F5D5DE03015}"/>
              </a:ext>
            </a:extLst>
          </p:cNvPr>
          <p:cNvSpPr txBox="1"/>
          <p:nvPr/>
        </p:nvSpPr>
        <p:spPr>
          <a:xfrm>
            <a:off x="409866" y="141108"/>
            <a:ext cx="327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JWT(JSON Web Token)</a:t>
            </a:r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D50458-16A3-E305-A170-A58ACCFA3605}"/>
              </a:ext>
            </a:extLst>
          </p:cNvPr>
          <p:cNvSpPr/>
          <p:nvPr/>
        </p:nvSpPr>
        <p:spPr>
          <a:xfrm>
            <a:off x="1235364" y="1220684"/>
            <a:ext cx="9899072" cy="1491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E5217A-D1F5-1241-3491-FBF5660A026B}"/>
              </a:ext>
            </a:extLst>
          </p:cNvPr>
          <p:cNvSpPr/>
          <p:nvPr/>
        </p:nvSpPr>
        <p:spPr>
          <a:xfrm>
            <a:off x="1235364" y="1211505"/>
            <a:ext cx="1278233" cy="1491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FEC1D1-7FF2-249E-4D82-4CA81D8E1249}"/>
              </a:ext>
            </a:extLst>
          </p:cNvPr>
          <p:cNvSpPr txBox="1"/>
          <p:nvPr/>
        </p:nvSpPr>
        <p:spPr>
          <a:xfrm>
            <a:off x="1522962" y="1589111"/>
            <a:ext cx="703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1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19D0D-C0AF-F095-7F16-5FD3703C22AF}"/>
              </a:ext>
            </a:extLst>
          </p:cNvPr>
          <p:cNvSpPr txBox="1"/>
          <p:nvPr/>
        </p:nvSpPr>
        <p:spPr>
          <a:xfrm>
            <a:off x="2801195" y="1460325"/>
            <a:ext cx="7892709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클라이언트 와 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백엔드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서버에서 사용자의 인증상태를 증명하고 유지하기 위해  사용자의 아이디와 비번이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포함 된 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JWT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토큰을 통신시에 주고받습니다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D1BA60-8ADD-E5FA-E83A-C9D79654E8DB}"/>
              </a:ext>
            </a:extLst>
          </p:cNvPr>
          <p:cNvSpPr/>
          <p:nvPr/>
        </p:nvSpPr>
        <p:spPr>
          <a:xfrm>
            <a:off x="1235364" y="2998676"/>
            <a:ext cx="9899072" cy="1491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EB7A989-2A99-3E12-5048-5DCD035085EA}"/>
              </a:ext>
            </a:extLst>
          </p:cNvPr>
          <p:cNvSpPr/>
          <p:nvPr/>
        </p:nvSpPr>
        <p:spPr>
          <a:xfrm>
            <a:off x="1235364" y="2989497"/>
            <a:ext cx="1278233" cy="1491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5B879F-32D7-508D-17CA-A60711B652EA}"/>
              </a:ext>
            </a:extLst>
          </p:cNvPr>
          <p:cNvSpPr txBox="1"/>
          <p:nvPr/>
        </p:nvSpPr>
        <p:spPr>
          <a:xfrm>
            <a:off x="1522962" y="3367103"/>
            <a:ext cx="703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2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85D056-B496-2287-2733-E929628BECB2}"/>
              </a:ext>
            </a:extLst>
          </p:cNvPr>
          <p:cNvSpPr txBox="1"/>
          <p:nvPr/>
        </p:nvSpPr>
        <p:spPr>
          <a:xfrm>
            <a:off x="2727836" y="3367103"/>
            <a:ext cx="7892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토큰의 만료기간을 하루로 설정해서 토큰이 탈취 당했을 때 악용될 가능성을 낮추었습니다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16E34D-2965-23DF-AB22-A484A73570B3}"/>
              </a:ext>
            </a:extLst>
          </p:cNvPr>
          <p:cNvSpPr/>
          <p:nvPr/>
        </p:nvSpPr>
        <p:spPr>
          <a:xfrm>
            <a:off x="1235364" y="4758310"/>
            <a:ext cx="9899072" cy="1491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54BC8C-6020-2CF3-D3F5-D4EABA005119}"/>
              </a:ext>
            </a:extLst>
          </p:cNvPr>
          <p:cNvSpPr/>
          <p:nvPr/>
        </p:nvSpPr>
        <p:spPr>
          <a:xfrm>
            <a:off x="1235364" y="4749131"/>
            <a:ext cx="1278233" cy="1491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38A2E7-FF05-6585-FA1F-750E4FA6E649}"/>
              </a:ext>
            </a:extLst>
          </p:cNvPr>
          <p:cNvSpPr txBox="1"/>
          <p:nvPr/>
        </p:nvSpPr>
        <p:spPr>
          <a:xfrm>
            <a:off x="1522962" y="5126737"/>
            <a:ext cx="703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3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55FC4B-98A0-FAE8-100C-51DCD59B8520}"/>
              </a:ext>
            </a:extLst>
          </p:cNvPr>
          <p:cNvSpPr txBox="1"/>
          <p:nvPr/>
        </p:nvSpPr>
        <p:spPr>
          <a:xfrm>
            <a:off x="2801195" y="5150088"/>
            <a:ext cx="7892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시에  관리자와 일반유저의 역할을  나눠 토큰을 발급해서 통신시에 컨트롤러에서 역할별로 필터 할 수 있습니다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LOGIN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609DEE-AC8F-0BD1-DBE2-9F5D5DE03015}"/>
              </a:ext>
            </a:extLst>
          </p:cNvPr>
          <p:cNvSpPr txBox="1"/>
          <p:nvPr/>
        </p:nvSpPr>
        <p:spPr>
          <a:xfrm>
            <a:off x="409866" y="141108"/>
            <a:ext cx="8160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JWT 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인증과정을 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SPRING SECURITY FILTERCHAIN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 등록</a:t>
            </a:r>
          </a:p>
        </p:txBody>
      </p: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1803FE00-B343-1560-9470-3D99A0693B7B}"/>
              </a:ext>
            </a:extLst>
          </p:cNvPr>
          <p:cNvSpPr/>
          <p:nvPr/>
        </p:nvSpPr>
        <p:spPr>
          <a:xfrm>
            <a:off x="653321" y="3341034"/>
            <a:ext cx="2077375" cy="390618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</a:rPr>
              <a:t>filter</a:t>
            </a:r>
            <a:endParaRPr lang="en-US" altLang="ko-KR" sz="18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07B87DE6-792E-AF56-B1A9-E754ED56BB41}"/>
              </a:ext>
            </a:extLst>
          </p:cNvPr>
          <p:cNvSpPr/>
          <p:nvPr/>
        </p:nvSpPr>
        <p:spPr>
          <a:xfrm>
            <a:off x="2882232" y="3341034"/>
            <a:ext cx="2481309" cy="390618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Token </a:t>
            </a:r>
            <a:r>
              <a:rPr lang="ko-KR" altLang="en-US" b="1" dirty="0">
                <a:solidFill>
                  <a:srgbClr val="FF0000"/>
                </a:solidFill>
              </a:rPr>
              <a:t>검증 필터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CC9715C9-C135-EFDA-24C5-27FFCD1BBE96}"/>
              </a:ext>
            </a:extLst>
          </p:cNvPr>
          <p:cNvSpPr/>
          <p:nvPr/>
        </p:nvSpPr>
        <p:spPr>
          <a:xfrm>
            <a:off x="5515077" y="3332156"/>
            <a:ext cx="2077375" cy="390618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filter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3BFFC42-B947-2EC9-0FDD-2EF8888F7EF8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730696" y="3536343"/>
            <a:ext cx="151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2F125FC-9DB2-0B2B-DC74-A0BADBB41D8D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5363541" y="3527465"/>
            <a:ext cx="151536" cy="8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E9D8C9-9EBE-AC3F-AD24-88040017A098}"/>
              </a:ext>
            </a:extLst>
          </p:cNvPr>
          <p:cNvSpPr/>
          <p:nvPr/>
        </p:nvSpPr>
        <p:spPr>
          <a:xfrm>
            <a:off x="519292" y="3172358"/>
            <a:ext cx="7270812" cy="7634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F750C59-842C-953C-DC74-3999F5960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061" y="1109000"/>
            <a:ext cx="1581371" cy="15813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2E8A1B-CE10-2B8A-5FB6-25582907BDE1}"/>
              </a:ext>
            </a:extLst>
          </p:cNvPr>
          <p:cNvSpPr txBox="1"/>
          <p:nvPr/>
        </p:nvSpPr>
        <p:spPr>
          <a:xfrm>
            <a:off x="3173453" y="2877867"/>
            <a:ext cx="152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FILTERCHAIN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569898B-EC9D-9705-97AE-FF16BA5FC196}"/>
              </a:ext>
            </a:extLst>
          </p:cNvPr>
          <p:cNvCxnSpPr>
            <a:stCxn id="9" idx="3"/>
            <a:endCxn id="18" idx="3"/>
          </p:cNvCxnSpPr>
          <p:nvPr/>
        </p:nvCxnSpPr>
        <p:spPr>
          <a:xfrm>
            <a:off x="7592452" y="3527465"/>
            <a:ext cx="197652" cy="26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F886320-3F06-C881-00F6-D97128513479}"/>
              </a:ext>
            </a:extLst>
          </p:cNvPr>
          <p:cNvCxnSpPr>
            <a:stCxn id="18" idx="1"/>
            <a:endCxn id="6" idx="1"/>
          </p:cNvCxnSpPr>
          <p:nvPr/>
        </p:nvCxnSpPr>
        <p:spPr>
          <a:xfrm flipV="1">
            <a:off x="519292" y="3536343"/>
            <a:ext cx="134029" cy="17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FAC14E25-D581-8E47-AFD7-2C840AFF3A3D}"/>
              </a:ext>
            </a:extLst>
          </p:cNvPr>
          <p:cNvCxnSpPr>
            <a:stCxn id="20" idx="1"/>
            <a:endCxn id="22" idx="0"/>
          </p:cNvCxnSpPr>
          <p:nvPr/>
        </p:nvCxnSpPr>
        <p:spPr>
          <a:xfrm rot="10800000" flipV="1">
            <a:off x="3934871" y="1899685"/>
            <a:ext cx="6232191" cy="9781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D0578C3E-781F-D4BC-E0D8-34472B336B05}"/>
              </a:ext>
            </a:extLst>
          </p:cNvPr>
          <p:cNvSpPr/>
          <p:nvPr/>
        </p:nvSpPr>
        <p:spPr>
          <a:xfrm>
            <a:off x="5763594" y="995654"/>
            <a:ext cx="1828858" cy="844325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TOKEN </a:t>
            </a:r>
            <a:r>
              <a:rPr lang="ko-KR" altLang="en-US" sz="1600" dirty="0">
                <a:solidFill>
                  <a:schemeClr val="tx1"/>
                </a:solidFill>
              </a:rPr>
              <a:t>전달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사용자 인증 정보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FED551-0015-8F8F-7B41-545831473D2C}"/>
              </a:ext>
            </a:extLst>
          </p:cNvPr>
          <p:cNvSpPr txBox="1"/>
          <p:nvPr/>
        </p:nvSpPr>
        <p:spPr>
          <a:xfrm>
            <a:off x="8884563" y="1530351"/>
            <a:ext cx="128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HTTP </a:t>
            </a:r>
            <a:r>
              <a:rPr lang="ko-KR" altLang="en-US" dirty="0">
                <a:solidFill>
                  <a:srgbClr val="0070C0"/>
                </a:solidFill>
              </a:rPr>
              <a:t>요청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431DF2E-90F0-3192-FB9E-EEA192AC5939}"/>
              </a:ext>
            </a:extLst>
          </p:cNvPr>
          <p:cNvCxnSpPr>
            <a:cxnSpLocks/>
            <a:stCxn id="18" idx="2"/>
            <a:endCxn id="51" idx="0"/>
          </p:cNvCxnSpPr>
          <p:nvPr/>
        </p:nvCxnSpPr>
        <p:spPr>
          <a:xfrm>
            <a:off x="4154698" y="3935838"/>
            <a:ext cx="0" cy="98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FCA49A0C-6F26-B86D-B1C2-5A40D2ABB1EF}"/>
              </a:ext>
            </a:extLst>
          </p:cNvPr>
          <p:cNvSpPr/>
          <p:nvPr/>
        </p:nvSpPr>
        <p:spPr>
          <a:xfrm>
            <a:off x="4181076" y="4053025"/>
            <a:ext cx="1777213" cy="72493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</a:rPr>
              <a:t>사용자 검증 성공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190A426-DD90-83A2-AAD1-404A247B5E61}"/>
              </a:ext>
            </a:extLst>
          </p:cNvPr>
          <p:cNvSpPr/>
          <p:nvPr/>
        </p:nvSpPr>
        <p:spPr>
          <a:xfrm>
            <a:off x="7350566" y="4204271"/>
            <a:ext cx="1777213" cy="59177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</a:rPr>
              <a:t>사용자 검증 실패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DC48BA3-5AF1-8297-C7D3-AB18B979AA6B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7628194" y="3932823"/>
            <a:ext cx="610979" cy="271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0FEBC3F-9219-5F3C-DC1D-693F8FA8148B}"/>
              </a:ext>
            </a:extLst>
          </p:cNvPr>
          <p:cNvCxnSpPr>
            <a:stCxn id="45" idx="6"/>
            <a:endCxn id="20" idx="2"/>
          </p:cNvCxnSpPr>
          <p:nvPr/>
        </p:nvCxnSpPr>
        <p:spPr>
          <a:xfrm flipV="1">
            <a:off x="9127779" y="2690371"/>
            <a:ext cx="1829968" cy="1809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9D9E777-2F7A-1A54-F149-3013F9C29871}"/>
              </a:ext>
            </a:extLst>
          </p:cNvPr>
          <p:cNvSpPr txBox="1"/>
          <p:nvPr/>
        </p:nvSpPr>
        <p:spPr>
          <a:xfrm>
            <a:off x="8774075" y="3184266"/>
            <a:ext cx="125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403 </a:t>
            </a:r>
            <a:r>
              <a:rPr lang="ko-KR" altLang="en-US" dirty="0"/>
              <a:t>에러 응답</a:t>
            </a:r>
          </a:p>
        </p:txBody>
      </p:sp>
      <p:sp>
        <p:nvSpPr>
          <p:cNvPr id="51" name="순서도: 처리 50">
            <a:extLst>
              <a:ext uri="{FF2B5EF4-FFF2-40B4-BE49-F238E27FC236}">
                <a16:creationId xmlns:a16="http://schemas.microsoft.com/office/drawing/2014/main" id="{C85E9294-825F-2C45-EA3A-8D05F86EB330}"/>
              </a:ext>
            </a:extLst>
          </p:cNvPr>
          <p:cNvSpPr/>
          <p:nvPr/>
        </p:nvSpPr>
        <p:spPr>
          <a:xfrm>
            <a:off x="788778" y="4920025"/>
            <a:ext cx="6731839" cy="923571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7B7F84EC-28DA-12D0-DFD8-874C93727B81}"/>
              </a:ext>
            </a:extLst>
          </p:cNvPr>
          <p:cNvSpPr/>
          <p:nvPr/>
        </p:nvSpPr>
        <p:spPr>
          <a:xfrm>
            <a:off x="988010" y="5115332"/>
            <a:ext cx="1282779" cy="449832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순서도: 처리 55">
            <a:extLst>
              <a:ext uri="{FF2B5EF4-FFF2-40B4-BE49-F238E27FC236}">
                <a16:creationId xmlns:a16="http://schemas.microsoft.com/office/drawing/2014/main" id="{09B52C67-FCEB-F1A1-AF65-A492340C852B}"/>
              </a:ext>
            </a:extLst>
          </p:cNvPr>
          <p:cNvSpPr/>
          <p:nvPr/>
        </p:nvSpPr>
        <p:spPr>
          <a:xfrm>
            <a:off x="2599799" y="5115332"/>
            <a:ext cx="1282779" cy="449832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687F4B58-6DC3-92AB-B42B-8DBE196979D5}"/>
              </a:ext>
            </a:extLst>
          </p:cNvPr>
          <p:cNvSpPr/>
          <p:nvPr/>
        </p:nvSpPr>
        <p:spPr>
          <a:xfrm>
            <a:off x="4286100" y="5115332"/>
            <a:ext cx="1282779" cy="449832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순서도: 처리 57">
            <a:extLst>
              <a:ext uri="{FF2B5EF4-FFF2-40B4-BE49-F238E27FC236}">
                <a16:creationId xmlns:a16="http://schemas.microsoft.com/office/drawing/2014/main" id="{0E70EF85-2CBB-0D0A-9B19-4FFBA160EDE8}"/>
              </a:ext>
            </a:extLst>
          </p:cNvPr>
          <p:cNvSpPr/>
          <p:nvPr/>
        </p:nvSpPr>
        <p:spPr>
          <a:xfrm>
            <a:off x="5972401" y="5115332"/>
            <a:ext cx="1282779" cy="449832"/>
          </a:xfrm>
          <a:prstGeom prst="flowChartProces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77E84D8-8665-7473-F899-D4F630FBBDA7}"/>
              </a:ext>
            </a:extLst>
          </p:cNvPr>
          <p:cNvSpPr/>
          <p:nvPr/>
        </p:nvSpPr>
        <p:spPr>
          <a:xfrm>
            <a:off x="2882232" y="5771753"/>
            <a:ext cx="2321147" cy="54228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요청작업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수행</a:t>
            </a:r>
          </a:p>
        </p:txBody>
      </p:sp>
    </p:spTree>
    <p:extLst>
      <p:ext uri="{BB962C8B-B14F-4D97-AF65-F5344CB8AC3E}">
        <p14:creationId xmlns:p14="http://schemas.microsoft.com/office/powerpoint/2010/main" val="292298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LOGIN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BB6B6-3D10-29AF-BC53-04B9E230F3EB}"/>
              </a:ext>
            </a:extLst>
          </p:cNvPr>
          <p:cNvSpPr txBox="1"/>
          <p:nvPr/>
        </p:nvSpPr>
        <p:spPr>
          <a:xfrm>
            <a:off x="409866" y="141108"/>
            <a:ext cx="8497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OAuth2.0  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프레임워크를 이용한 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SSO 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기능 구현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(GITHUB)</a:t>
            </a:r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726CC7-E606-23A4-CFEF-0D6711C56DC4}"/>
              </a:ext>
            </a:extLst>
          </p:cNvPr>
          <p:cNvSpPr/>
          <p:nvPr/>
        </p:nvSpPr>
        <p:spPr>
          <a:xfrm>
            <a:off x="1235364" y="1220684"/>
            <a:ext cx="9899072" cy="1491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C2C9B0-217B-D315-3244-66DDF453DDF2}"/>
              </a:ext>
            </a:extLst>
          </p:cNvPr>
          <p:cNvSpPr/>
          <p:nvPr/>
        </p:nvSpPr>
        <p:spPr>
          <a:xfrm>
            <a:off x="1235364" y="1211505"/>
            <a:ext cx="1278233" cy="1491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56D923-2EF3-279D-943F-E5CF7F15A843}"/>
              </a:ext>
            </a:extLst>
          </p:cNvPr>
          <p:cNvSpPr txBox="1"/>
          <p:nvPr/>
        </p:nvSpPr>
        <p:spPr>
          <a:xfrm>
            <a:off x="1522962" y="1589111"/>
            <a:ext cx="703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1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75D76A-0E2D-AA08-82E3-1BF9597ECA35}"/>
              </a:ext>
            </a:extLst>
          </p:cNvPr>
          <p:cNvSpPr txBox="1"/>
          <p:nvPr/>
        </p:nvSpPr>
        <p:spPr>
          <a:xfrm>
            <a:off x="2801195" y="1460325"/>
            <a:ext cx="7892709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사용자의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인증정보를 이용해서  저희 웹사이트에서  로그인 인증에 활용할 수 있게 하였습니다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80E53AF-3A10-90A2-51A8-CF9805EED58B}"/>
              </a:ext>
            </a:extLst>
          </p:cNvPr>
          <p:cNvSpPr/>
          <p:nvPr/>
        </p:nvSpPr>
        <p:spPr>
          <a:xfrm>
            <a:off x="1235364" y="2998676"/>
            <a:ext cx="9899072" cy="1491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C4B123-9F62-A158-5EF6-57B0BA35F12A}"/>
              </a:ext>
            </a:extLst>
          </p:cNvPr>
          <p:cNvSpPr/>
          <p:nvPr/>
        </p:nvSpPr>
        <p:spPr>
          <a:xfrm>
            <a:off x="1235364" y="2989497"/>
            <a:ext cx="1278233" cy="1491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E9EEDE-D7E0-2A0F-BFF5-18647041AE9E}"/>
              </a:ext>
            </a:extLst>
          </p:cNvPr>
          <p:cNvSpPr txBox="1"/>
          <p:nvPr/>
        </p:nvSpPr>
        <p:spPr>
          <a:xfrm>
            <a:off x="1522962" y="3367103"/>
            <a:ext cx="703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2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FCCF0E-9AC8-5062-E088-FF902A587C46}"/>
              </a:ext>
            </a:extLst>
          </p:cNvPr>
          <p:cNvSpPr txBox="1"/>
          <p:nvPr/>
        </p:nvSpPr>
        <p:spPr>
          <a:xfrm>
            <a:off x="2776329" y="3238317"/>
            <a:ext cx="7892709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OAuth2.0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프레임워크를 통한 인증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인가과정을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SECURITY FILTERCHAIN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등록하여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SECURITY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 연동되게 구현하였습니다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AEFE0DE-2F49-BB0C-894A-781EBD2A980C}"/>
              </a:ext>
            </a:extLst>
          </p:cNvPr>
          <p:cNvSpPr/>
          <p:nvPr/>
        </p:nvSpPr>
        <p:spPr>
          <a:xfrm>
            <a:off x="1235364" y="4758310"/>
            <a:ext cx="9899072" cy="1491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EFAC10F-5A97-C6EF-92CD-8F53A06911B7}"/>
              </a:ext>
            </a:extLst>
          </p:cNvPr>
          <p:cNvSpPr/>
          <p:nvPr/>
        </p:nvSpPr>
        <p:spPr>
          <a:xfrm>
            <a:off x="1235364" y="4749131"/>
            <a:ext cx="1278233" cy="1491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545F5B-32B9-5E90-2C97-C8F178D9EB0F}"/>
              </a:ext>
            </a:extLst>
          </p:cNvPr>
          <p:cNvSpPr txBox="1"/>
          <p:nvPr/>
        </p:nvSpPr>
        <p:spPr>
          <a:xfrm>
            <a:off x="1522962" y="5126737"/>
            <a:ext cx="703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3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9DC971-50BE-BEF8-463C-D4544A98D0C2}"/>
              </a:ext>
            </a:extLst>
          </p:cNvPr>
          <p:cNvSpPr txBox="1"/>
          <p:nvPr/>
        </p:nvSpPr>
        <p:spPr>
          <a:xfrm>
            <a:off x="2776328" y="5296014"/>
            <a:ext cx="789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E40CCB-678F-83E1-ACAD-8003D7534561}"/>
              </a:ext>
            </a:extLst>
          </p:cNvPr>
          <p:cNvSpPr txBox="1"/>
          <p:nvPr/>
        </p:nvSpPr>
        <p:spPr>
          <a:xfrm>
            <a:off x="2776327" y="4997951"/>
            <a:ext cx="789270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GITHUB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인증서버를 통해  인증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인가 검증을 하므로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사용자의 정보를 저희 웹사이트에서 따로 관리하는  위험이 없이 로그인이 가능합니다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70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LOGIN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45222" y="2281114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3078087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132537-D9AC-4919-8A6E-B052AD40CF34}"/>
              </a:ext>
            </a:extLst>
          </p:cNvPr>
          <p:cNvSpPr txBox="1"/>
          <p:nvPr/>
        </p:nvSpPr>
        <p:spPr>
          <a:xfrm>
            <a:off x="2945222" y="4898853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342364-2FCC-2C7A-21CB-9F03BB54EF95}"/>
              </a:ext>
            </a:extLst>
          </p:cNvPr>
          <p:cNvSpPr txBox="1"/>
          <p:nvPr/>
        </p:nvSpPr>
        <p:spPr>
          <a:xfrm>
            <a:off x="409866" y="141108"/>
            <a:ext cx="10281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아이디 자동입력 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전에 페이지로 이동</a:t>
            </a:r>
          </a:p>
        </p:txBody>
      </p:sp>
      <p:pic>
        <p:nvPicPr>
          <p:cNvPr id="6" name="아이디 자동입력,로그인 유효성검사, 방문했던 페이지로 되돌아가기">
            <a:hlinkClick r:id="" action="ppaction://media"/>
            <a:extLst>
              <a:ext uri="{FF2B5EF4-FFF2-40B4-BE49-F238E27FC236}">
                <a16:creationId xmlns:a16="http://schemas.microsoft.com/office/drawing/2014/main" id="{664F8447-B7CA-6282-12FA-A1AFFD9E13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3363" y="1098055"/>
            <a:ext cx="5547368" cy="554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1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LOGIN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45222" y="2281114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3078087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132537-D9AC-4919-8A6E-B052AD40CF34}"/>
              </a:ext>
            </a:extLst>
          </p:cNvPr>
          <p:cNvSpPr txBox="1"/>
          <p:nvPr/>
        </p:nvSpPr>
        <p:spPr>
          <a:xfrm>
            <a:off x="2945222" y="4898853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6" name="카카오로그인,git로그인">
            <a:hlinkClick r:id="" action="ppaction://media"/>
            <a:extLst>
              <a:ext uri="{FF2B5EF4-FFF2-40B4-BE49-F238E27FC236}">
                <a16:creationId xmlns:a16="http://schemas.microsoft.com/office/drawing/2014/main" id="{7B68C70C-B3B5-EA1A-D9BE-DC5269EE98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3363" y="1114143"/>
            <a:ext cx="5547368" cy="5547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4DE22D-96AF-8B62-13FF-563609576CA7}"/>
              </a:ext>
            </a:extLst>
          </p:cNvPr>
          <p:cNvSpPr txBox="1"/>
          <p:nvPr/>
        </p:nvSpPr>
        <p:spPr>
          <a:xfrm>
            <a:off x="409866" y="141108"/>
            <a:ext cx="5323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카카오 로그인 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git 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(SSO)</a:t>
            </a:r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047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LOGIN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45222" y="2281114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3078087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132537-D9AC-4919-8A6E-B052AD40CF34}"/>
              </a:ext>
            </a:extLst>
          </p:cNvPr>
          <p:cNvSpPr txBox="1"/>
          <p:nvPr/>
        </p:nvSpPr>
        <p:spPr>
          <a:xfrm>
            <a:off x="2945222" y="4898853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pic>
        <p:nvPicPr>
          <p:cNvPr id="2" name="회원가입,유효성 검사">
            <a:hlinkClick r:id="" action="ppaction://media"/>
            <a:extLst>
              <a:ext uri="{FF2B5EF4-FFF2-40B4-BE49-F238E27FC236}">
                <a16:creationId xmlns:a16="http://schemas.microsoft.com/office/drawing/2014/main" id="{CBC49279-87F4-F192-A1E2-609FF92B82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3539" y="1108143"/>
            <a:ext cx="5527192" cy="55271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342364-2FCC-2C7A-21CB-9F03BB54EF95}"/>
              </a:ext>
            </a:extLst>
          </p:cNvPr>
          <p:cNvSpPr txBox="1"/>
          <p:nvPr/>
        </p:nvSpPr>
        <p:spPr>
          <a:xfrm>
            <a:off x="409866" y="141108"/>
            <a:ext cx="3640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회원가입 유효성 검사</a:t>
            </a:r>
          </a:p>
        </p:txBody>
      </p:sp>
    </p:spTree>
    <p:extLst>
      <p:ext uri="{BB962C8B-B14F-4D97-AF65-F5344CB8AC3E}">
        <p14:creationId xmlns:p14="http://schemas.microsoft.com/office/powerpoint/2010/main" val="52965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LOGIN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45222" y="2281114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3078087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132537-D9AC-4919-8A6E-B052AD40CF34}"/>
              </a:ext>
            </a:extLst>
          </p:cNvPr>
          <p:cNvSpPr txBox="1"/>
          <p:nvPr/>
        </p:nvSpPr>
        <p:spPr>
          <a:xfrm>
            <a:off x="2945222" y="4898853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342364-2FCC-2C7A-21CB-9F03BB54EF95}"/>
              </a:ext>
            </a:extLst>
          </p:cNvPr>
          <p:cNvSpPr txBox="1"/>
          <p:nvPr/>
        </p:nvSpPr>
        <p:spPr>
          <a:xfrm>
            <a:off x="409866" y="141108"/>
            <a:ext cx="2525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비밀번호  찾기</a:t>
            </a:r>
          </a:p>
        </p:txBody>
      </p:sp>
      <p:pic>
        <p:nvPicPr>
          <p:cNvPr id="6" name="비밀번호 찾기">
            <a:hlinkClick r:id="" action="ppaction://media"/>
            <a:extLst>
              <a:ext uri="{FF2B5EF4-FFF2-40B4-BE49-F238E27FC236}">
                <a16:creationId xmlns:a16="http://schemas.microsoft.com/office/drawing/2014/main" id="{780BD36E-CCEF-884A-8042-5542EC5CAF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3363" y="1098055"/>
            <a:ext cx="5547368" cy="554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9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LOGIN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45222" y="2281114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3078087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132537-D9AC-4919-8A6E-B052AD40CF34}"/>
              </a:ext>
            </a:extLst>
          </p:cNvPr>
          <p:cNvSpPr txBox="1"/>
          <p:nvPr/>
        </p:nvSpPr>
        <p:spPr>
          <a:xfrm>
            <a:off x="2945222" y="4898853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342364-2FCC-2C7A-21CB-9F03BB54EF95}"/>
              </a:ext>
            </a:extLst>
          </p:cNvPr>
          <p:cNvSpPr txBox="1"/>
          <p:nvPr/>
        </p:nvSpPr>
        <p:spPr>
          <a:xfrm>
            <a:off x="409866" y="141108"/>
            <a:ext cx="4919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프로필 사진 등록 및 변경</a:t>
            </a:r>
          </a:p>
        </p:txBody>
      </p:sp>
      <p:pic>
        <p:nvPicPr>
          <p:cNvPr id="2" name="사진등록변경">
            <a:hlinkClick r:id="" action="ppaction://media"/>
            <a:extLst>
              <a:ext uri="{FF2B5EF4-FFF2-40B4-BE49-F238E27FC236}">
                <a16:creationId xmlns:a16="http://schemas.microsoft.com/office/drawing/2014/main" id="{B3DABF72-CCBC-F6A5-84E0-24D41722C6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3363" y="1114143"/>
            <a:ext cx="5547368" cy="554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5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339</Words>
  <Application>Microsoft Office PowerPoint</Application>
  <PresentationFormat>와이드스크린</PresentationFormat>
  <Paragraphs>104</Paragraphs>
  <Slides>13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마루 부리 Beta</vt:lpstr>
      <vt:lpstr>Arial</vt:lpstr>
      <vt:lpstr>Consolas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tjoeun_jg</dc:creator>
  <cp:lastModifiedBy>tjoeun_jg</cp:lastModifiedBy>
  <cp:revision>3</cp:revision>
  <dcterms:created xsi:type="dcterms:W3CDTF">2023-07-17T05:58:51Z</dcterms:created>
  <dcterms:modified xsi:type="dcterms:W3CDTF">2023-07-17T12:45:59Z</dcterms:modified>
</cp:coreProperties>
</file>